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99" d="100"/>
          <a:sy n="99" d="100"/>
        </p:scale>
        <p:origin x="19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Weekly meetings</c:v>
                </c:pt>
              </c:strCache>
            </c:strRef>
          </c:tx>
          <c:spPr>
            <a:solidFill>
              <a:srgbClr val="17458F"/>
            </a:solidFill>
            <a:effectLst/>
          </c:spPr>
          <c:invertIfNegative val="0"/>
          <c:dLbls>
            <c:numFmt formatCode="0;;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5F6B7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Rated 3</c:v>
                </c:pt>
                <c:pt idx="1">
                  <c:v>Rated 4</c:v>
                </c:pt>
                <c:pt idx="2">
                  <c:v>Rated 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11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30-1143-9CCC-3953A9D417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Programs &amp; speakers</c:v>
                </c:pt>
              </c:strCache>
            </c:strRef>
          </c:tx>
          <c:spPr>
            <a:solidFill>
              <a:srgbClr val="F7A81B"/>
            </a:solidFill>
            <a:effectLst/>
          </c:spPr>
          <c:invertIfNegative val="0"/>
          <c:dLbls>
            <c:numFmt formatCode="0;;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5F6B7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Rated 3</c:v>
                </c:pt>
                <c:pt idx="1">
                  <c:v>Rated 4</c:v>
                </c:pt>
                <c:pt idx="2">
                  <c:v>Rated 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</c:v>
                </c:pt>
                <c:pt idx="1">
                  <c:v>18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30-1143-9CCC-3953A9D4172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Food</c:v>
                </c:pt>
              </c:strCache>
            </c:strRef>
          </c:tx>
          <c:spPr>
            <a:solidFill>
              <a:srgbClr val="00A2E0"/>
            </a:solidFill>
            <a:effectLst/>
          </c:spPr>
          <c:invertIfNegative val="0"/>
          <c:dLbls>
            <c:numFmt formatCode="0;;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5F6B7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Rated 3</c:v>
                </c:pt>
                <c:pt idx="1">
                  <c:v>Rated 4</c:v>
                </c:pt>
                <c:pt idx="2">
                  <c:v>Rated 5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</c:v>
                </c:pt>
                <c:pt idx="1">
                  <c:v>10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30-1143-9CCC-3953A9D417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1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12B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212B36"/>
              </a:solidFill>
              <a:latin typeface="Arial"/>
              <a:cs typeface="Arial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Members</c:v>
                </c:pt>
              </c:strCache>
            </c:strRef>
          </c:tx>
          <c:spPr>
            <a:solidFill>
              <a:srgbClr val="0067C8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212B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Health &amp; wellness</c:v>
                </c:pt>
                <c:pt idx="1">
                  <c:v>Rotary Int'l / District updates</c:v>
                </c:pt>
                <c:pt idx="2">
                  <c:v>Hands-on service or social events</c:v>
                </c:pt>
                <c:pt idx="3">
                  <c:v>Government &amp; civic affairs</c:v>
                </c:pt>
                <c:pt idx="4">
                  <c:v>Member spotlights / classification talks</c:v>
                </c:pt>
                <c:pt idx="5">
                  <c:v>Youth programs (STRIVE, Interact, YE)</c:v>
                </c:pt>
                <c:pt idx="6">
                  <c:v>Community organizations &amp; nonprofits</c:v>
                </c:pt>
                <c:pt idx="7">
                  <c:v>Programs by our own members</c:v>
                </c:pt>
                <c:pt idx="8">
                  <c:v>Local business &amp; economic development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5</c:v>
                </c:pt>
                <c:pt idx="2">
                  <c:v>9</c:v>
                </c:pt>
                <c:pt idx="3">
                  <c:v>9</c:v>
                </c:pt>
                <c:pt idx="4">
                  <c:v>11</c:v>
                </c:pt>
                <c:pt idx="5">
                  <c:v>12</c:v>
                </c:pt>
                <c:pt idx="6">
                  <c:v>14</c:v>
                </c:pt>
                <c:pt idx="7">
                  <c:v>17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9A-FF46-B094-F280B31B2CE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212B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2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Importance</c:v>
                </c:pt>
              </c:strCache>
            </c:strRef>
          </c:tx>
          <c:spPr>
            <a:solidFill>
              <a:srgbClr val="0067C8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212B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Youth Exchange</c:v>
                </c:pt>
                <c:pt idx="1">
                  <c:v>Easter Egg Hunt</c:v>
                </c:pt>
                <c:pt idx="2">
                  <c:v>International Projects</c:v>
                </c:pt>
                <c:pt idx="3">
                  <c:v>Interact</c:v>
                </c:pt>
                <c:pt idx="4">
                  <c:v>Salvation Army Bell Ringing</c:v>
                </c:pt>
                <c:pt idx="5">
                  <c:v>Camp RYLA</c:v>
                </c:pt>
                <c:pt idx="6">
                  <c:v>Rotary Riverside Park</c:v>
                </c:pt>
                <c:pt idx="7">
                  <c:v>STRIVE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50</c:v>
                </c:pt>
                <c:pt idx="1">
                  <c:v>58</c:v>
                </c:pt>
                <c:pt idx="2">
                  <c:v>67</c:v>
                </c:pt>
                <c:pt idx="3">
                  <c:v>71</c:v>
                </c:pt>
                <c:pt idx="4">
                  <c:v>77</c:v>
                </c:pt>
                <c:pt idx="5">
                  <c:v>79</c:v>
                </c:pt>
                <c:pt idx="6">
                  <c:v>96</c:v>
                </c:pt>
                <c:pt idx="7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B-634F-9AB0-913D16A9C7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212B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12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Willing to volunteer</c:v>
                </c:pt>
              </c:strCache>
            </c:strRef>
          </c:tx>
          <c:spPr>
            <a:solidFill>
              <a:srgbClr val="0067C8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212B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None at this time</c:v>
                </c:pt>
                <c:pt idx="1">
                  <c:v>Camp RYLA</c:v>
                </c:pt>
                <c:pt idx="2">
                  <c:v>Youth Exchange</c:v>
                </c:pt>
                <c:pt idx="3">
                  <c:v>International Projects</c:v>
                </c:pt>
                <c:pt idx="4">
                  <c:v>Interact</c:v>
                </c:pt>
                <c:pt idx="5">
                  <c:v>STRIVE</c:v>
                </c:pt>
                <c:pt idx="6">
                  <c:v>Easter Egg Hunt</c:v>
                </c:pt>
                <c:pt idx="7">
                  <c:v>Salvation Army Bell Ringing</c:v>
                </c:pt>
                <c:pt idx="8">
                  <c:v>Rotary Riverside Park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11</c:v>
                </c:pt>
                <c:pt idx="6">
                  <c:v>12</c:v>
                </c:pt>
                <c:pt idx="7">
                  <c:v>14</c:v>
                </c:pt>
                <c:pt idx="8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F2-044F-AF37-E3D7546D2F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212B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1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Participation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7458F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548-6049-A57B-31E1D924F6F3}"/>
              </c:ext>
            </c:extLst>
          </c:dPt>
          <c:dPt>
            <c:idx val="1"/>
            <c:bubble3D val="0"/>
            <c:spPr>
              <a:solidFill>
                <a:srgbClr val="8FB1E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548-6049-A57B-31E1D924F6F3}"/>
              </c:ext>
            </c:extLst>
          </c:dPt>
          <c:dPt>
            <c:idx val="2"/>
            <c:bubble3D val="0"/>
            <c:spPr>
              <a:solidFill>
                <a:srgbClr val="D9DDE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548-6049-A57B-31E1D924F6F3}"/>
              </c:ext>
            </c:extLst>
          </c:dPt>
          <c:cat>
            <c:strRef>
              <c:f>Sheet1!$A$2:$A$4</c:f>
              <c:strCache>
                <c:ptCount val="3"/>
                <c:pt idx="0">
                  <c:v>Bought/sold &amp; attended — 15</c:v>
                </c:pt>
                <c:pt idx="1">
                  <c:v>Bought/sold, didn’t attend — 5</c:v>
                </c:pt>
                <c:pt idx="2">
                  <c:v>Did not participate —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48-6049-A57B-31E1D924F6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2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50">
              <a:solidFill>
                <a:srgbClr val="212B36"/>
              </a:solidFill>
              <a:latin typeface="Arial"/>
              <a:cs typeface="Arial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Why participation dipped</c:v>
                </c:pt>
              </c:strCache>
            </c:strRef>
          </c:tx>
          <c:spPr>
            <a:solidFill>
              <a:srgbClr val="0067C8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212B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Ticket price</c:v>
                </c:pt>
                <c:pt idx="1">
                  <c:v>Event format feeling stale</c:v>
                </c:pt>
                <c:pt idx="2">
                  <c:v>Timing of year / date conflicts</c:v>
                </c:pt>
                <c:pt idx="3">
                  <c:v>Hard to sell tickets outside the club</c:v>
                </c:pt>
                <c:pt idx="4">
                  <c:v>Not enough promotion or lead time</c:v>
                </c:pt>
                <c:pt idx="5">
                  <c:v>Too many asks — “donor fatigue”</c:v>
                </c:pt>
                <c:pt idx="6">
                  <c:v>Dislike soliciting / selling tickets</c:v>
                </c:pt>
                <c:pt idx="7">
                  <c:v>Too close to the International fundraiser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F7-3F4D-99A1-3192DA0DC2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212B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.5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Preference</c:v>
                </c:pt>
              </c:strCache>
            </c:strRef>
          </c:tx>
          <c:spPr>
            <a:solidFill>
              <a:srgbClr val="0067C8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 i="0" u="none" strike="noStrike">
                    <a:solidFill>
                      <a:srgbClr val="212B36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Bring back peach sales (write-in)</c:v>
                </c:pt>
                <c:pt idx="1">
                  <c:v>Keep the current approach as-is</c:v>
                </c:pt>
                <c:pt idx="2">
                  <c:v>Try something completely new</c:v>
                </c:pt>
                <c:pt idx="3">
                  <c:v>One larger signature fundraiser</c:v>
                </c:pt>
                <c:pt idx="4">
                  <c:v>Two fundraisers, spaced further apart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8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96-F64A-AE48-DAAF4E1697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212B3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2.5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Change of Gavel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7458F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DA-2245-9A18-26B023D88CF0}"/>
              </c:ext>
            </c:extLst>
          </c:dPt>
          <c:dPt>
            <c:idx val="1"/>
            <c:bubble3D val="0"/>
            <c:spPr>
              <a:solidFill>
                <a:srgbClr val="8FB1E3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DA-2245-9A18-26B023D88CF0}"/>
              </c:ext>
            </c:extLst>
          </c:dPt>
          <c:dPt>
            <c:idx val="2"/>
            <c:bubble3D val="0"/>
            <c:spPr>
              <a:solidFill>
                <a:srgbClr val="F7A81B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BDA-2245-9A18-26B023D88CF0}"/>
              </c:ext>
            </c:extLst>
          </c:dPt>
          <c:cat>
            <c:strRef>
              <c:f>Sheet1!$A$2:$A$4</c:f>
              <c:strCache>
                <c:ptCount val="3"/>
                <c:pt idx="0">
                  <c:v>Hybrid — dues subsidy + attendee share (14)</c:v>
                </c:pt>
                <c:pt idx="1">
                  <c:v>Keep it fully in dues (6)</c:v>
                </c:pt>
                <c:pt idx="2">
                  <c:v>Attendees pay in full (4)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DA-2245-9A18-26B023D88C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2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50">
              <a:solidFill>
                <a:srgbClr val="212B36"/>
              </a:solidFill>
              <a:latin typeface="Arial"/>
              <a:cs typeface="Arial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08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This spring/summer we asked every member for feedback across four areas: our weekly meetings and programs, the causes we support, fundraising, and anything else on your mind. 24 members responded, including more than 80 written comments. Today: what you said, and what it suggests we do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83% of respondents participated in some form (15 bought/sold and attended; 5 bought/sold but didn't attend; 4 sat out). Asked why participation was lower, members pointed at the calendar and the selling, not the cause: too close to the International fundraiser (9), discomfort soliciting (8), donor fatigue (7), promotion/lead time (7), hard to sell outside the club (7).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1 member wants to keep the current approach as-is. 11 prefer two fundraisers spaced further apart; 8 prefer one larger signature event that wraps in all our causes and stories — together that's 79% for restructuring. Willingness to help averages 3.5/5, with half the club at 4 or 5. The board's decision: spacing vs. consolidation.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Direct member suggestions. Common threads: keep the reverse raffle's revenue while refreshing the experience (themes like the Roaring '20s night, games, auctions, music, movement), or consolidate into one signature evening with micro-fundraisers inside it. Also raised: Pavilion concert, bingo/pull-tab proceeds, and product sales like the old peach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for newer members: the event has been included in dues since attendance was low years ago. Attendance is now growing, and with a modest dues increase on the table, we asked how it should be funded. A clear majority (14 of 24, 58%) prefer a hybrid — subsidized by dues with attendees paying a share. Only 4 members want it fully attendee-paid.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 members answered. 18 of the 20 named the people — fellowship, friendship, camaraderie, 'my Rotary family.' About half also cited community impact and service. Scattered mentions: networking, the weekly speakers, international reach and Polio Plus, conservation. This is the slide to linger on: the product is the people.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the open 'anything else' question. Celebrate and communicate our impact — especially to newer members. Grow: one member set the target plainly — get the club back to 100. Keep fundraising transparent about where proceeds go; some donors care about local vs. international. And two more in members' words: keep it fun, and thank you — the leaders' extra work is seen and appreciated.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Proposed next steps drawn straight from the data. Suggested discussion starter: which of these do we tackle first? Close by thanking the 24 members who responded — and invite anyone who didn't to grab you afterward.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Survey ran in Google Forms, July 2026. Mix of 1-5 ratings, multiple-choice, and open-ended questions. Counts are out of 24 unless noted; check-all-that-apply questions can sum past 24. Answers were anonymous unless members chose to 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headlines: (1) satisfaction with meetings, programs and food is exceptionally high; (2) fellowship is the #1 reason people stay; (3) STRIVE and Rotary Riverside Park are our signature causes, and volunteer energy follows; (4) fundraising is the area members most want us to rework — mainly the calendar and the format, not the cause.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72 total ratings across the three questions: not one was below a 3, and there were only two 3s (one for programs, one for food). Meetings: 11 fours, 13 fives. Programs: 1 three, 18 fours, 5 fives. Food: 1 three, 10 fours, 13 fives.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Check-all-that-apply, n=24. The clear top asks are local: business/economic development (20 of 24) and programs by our own members (17). District/RI updates and health &amp; wellness finished last (5 each). Use this as the program committee's shopping list.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24 written comments across the three open questions. Meetings: keep the 1:00 finish (Michelle credited by several), fewer side conversations during speakers, and an idea to meet at Riverside Park in summer. Food: all 8 comments positive; Chef Mike praised by name in half. Programs: protect speaker time, more member talks, and watch the balance of grant-seeking nonprofit presenters.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 = % rating the cause Important or Very important. STRIVE: 24 of 24, with 16 'very important' — the strongest result in the survey. Riverside Park: 23 of 24 (15 'very'). The Easter Egg Hunt is the most mixed (10 of 24 said somewhat/not important) — echoed by a comment asking whether it still builds our public image. Youth Exchange ranked lowest at 50%. Salvation Army row had 22 answers; all others 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Check-all-that-apply, n=24. Volunteer energy concentrates in four hands-on local traditions: Riverside Park (19), bell ringing (14), Easter Egg Hunt (12), STRIVE (11). The youth-adjacent programs rate as important but attract few hands — likely a structure problem, not a caring problem: they may need defined, low-commitment roles. Only 2 members said 'none at this time.'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22 members answered the involvement question. The percentages here are striking: 91% have rung bells, 86% have worked at Riverside Park, and nearly three-quarters have served on the board. On adding causes, the dominant sentiment was focus: strengthen what we have. Specific ideas raised: closer Interact partnership, food-packing service event, conservation projects, and measuring/marketing Riverside Park's impact.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1234440"/>
            <a:ext cx="777240" cy="77724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82" y="1436522"/>
            <a:ext cx="373075" cy="3730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5800" y="22860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DISTRICT 5580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85800" y="2697480"/>
            <a:ext cx="107899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Club Survey Results</a:t>
            </a:r>
            <a:endParaRPr lang="en-US" sz="5200" dirty="0"/>
          </a:p>
        </p:txBody>
      </p:sp>
      <p:sp>
        <p:nvSpPr>
          <p:cNvPr id="6" name="Text 3"/>
          <p:cNvSpPr/>
          <p:nvPr/>
        </p:nvSpPr>
        <p:spPr>
          <a:xfrm>
            <a:off x="685800" y="384048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our members told us about meetings, causes, and fundraising — and where we go next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85800" y="598932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member responses  ·  July 2026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863840" y="59893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i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Above Self</a:t>
            </a:r>
            <a:endParaRPr lang="en-US" sz="13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A58CB5-DB06-B5BC-2F13-3AC59F0F7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0222" y="381000"/>
            <a:ext cx="2483582" cy="139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3 · FUNDRAISING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reverse raffle: strong support, softer turnout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48640" y="1645920"/>
          <a:ext cx="3794760" cy="379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4"/>
          <p:cNvSpPr/>
          <p:nvPr/>
        </p:nvSpPr>
        <p:spPr>
          <a:xfrm>
            <a:off x="1627632" y="278892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83%</a:t>
            </a:r>
            <a:endParaRPr lang="en-US" sz="26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participated</a:t>
            </a:r>
            <a:endParaRPr lang="en-US" sz="2600" dirty="0"/>
          </a:p>
        </p:txBody>
      </p:sp>
      <p:sp>
        <p:nvSpPr>
          <p:cNvPr id="9" name="Text 5"/>
          <p:cNvSpPr/>
          <p:nvPr/>
        </p:nvSpPr>
        <p:spPr>
          <a:xfrm>
            <a:off x="548640" y="5486400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participate in this year’s reverse raffle?</a:t>
            </a:r>
            <a:endParaRPr lang="en-US" sz="950" dirty="0"/>
          </a:p>
        </p:txBody>
      </p:sp>
      <p:graphicFrame>
        <p:nvGraphicFramePr>
          <p:cNvPr id="10" name="Chart 1"/>
          <p:cNvGraphicFramePr/>
          <p:nvPr/>
        </p:nvGraphicFramePr>
        <p:xfrm>
          <a:off x="4663440" y="1517904"/>
          <a:ext cx="694944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 6"/>
          <p:cNvSpPr/>
          <p:nvPr/>
        </p:nvSpPr>
        <p:spPr>
          <a:xfrm>
            <a:off x="4663440" y="553212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contributed to lower participation? · check all that apply · plus 2 “not sure” and 4 individual write-ins</a:t>
            </a:r>
            <a:endParaRPr lang="en-US" sz="950" dirty="0"/>
          </a:p>
        </p:txBody>
      </p:sp>
      <p:sp>
        <p:nvSpPr>
          <p:cNvPr id="12" name="Shape 7"/>
          <p:cNvSpPr/>
          <p:nvPr/>
        </p:nvSpPr>
        <p:spPr>
          <a:xfrm>
            <a:off x="548640" y="5897880"/>
            <a:ext cx="11091672" cy="548640"/>
          </a:xfrm>
          <a:prstGeom prst="roundRect">
            <a:avLst>
              <a:gd name="adj" fmla="val 11667"/>
            </a:avLst>
          </a:prstGeom>
          <a:solidFill>
            <a:srgbClr val="FDF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8"/>
          <p:cNvSpPr/>
          <p:nvPr/>
        </p:nvSpPr>
        <p:spPr>
          <a:xfrm>
            <a:off x="77724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calendar took the blame, not the cause — </a:t>
            </a: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crowding with the International fundraiser and selling fatigue top the list.</a:t>
            </a:r>
            <a:endParaRPr lang="en-US" sz="11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D85A3-EFE4-E808-5FC0-F598482616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3 · FUNDRAISING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 want a reshaped fundraising calendar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48640" y="1517904"/>
          <a:ext cx="722376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120640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Going forward, what fundraising approach would you prefer? · n=24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8092440" y="1554480"/>
            <a:ext cx="3547872" cy="1691640"/>
          </a:xfrm>
          <a:prstGeom prst="roundRect">
            <a:avLst>
              <a:gd name="adj" fmla="val 3784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8293608" y="1682496"/>
            <a:ext cx="3145536" cy="7104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79%</a:t>
            </a:r>
            <a:endParaRPr lang="en-US" sz="3400" dirty="0"/>
          </a:p>
        </p:txBody>
      </p:sp>
      <p:sp>
        <p:nvSpPr>
          <p:cNvPr id="11" name="Text 7"/>
          <p:cNvSpPr/>
          <p:nvPr/>
        </p:nvSpPr>
        <p:spPr>
          <a:xfrm>
            <a:off x="8293608" y="2392985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Favor restructuring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293608" y="2667305"/>
            <a:ext cx="3145536" cy="5239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spaced events (11) or one signature fundraiser (8) — only 1 vote for the status quo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8092440" y="3429000"/>
            <a:ext cx="3547872" cy="1691640"/>
          </a:xfrm>
          <a:prstGeom prst="roundRect">
            <a:avLst>
              <a:gd name="adj" fmla="val 3784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8293608" y="3557016"/>
            <a:ext cx="3145536" cy="7104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 / 5</a:t>
            </a:r>
            <a:endParaRPr lang="en-US" sz="3400" dirty="0"/>
          </a:p>
        </p:txBody>
      </p:sp>
      <p:sp>
        <p:nvSpPr>
          <p:cNvPr id="15" name="Text 11"/>
          <p:cNvSpPr/>
          <p:nvPr/>
        </p:nvSpPr>
        <p:spPr>
          <a:xfrm>
            <a:off x="8293608" y="4267505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Willingness to help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8293608" y="4541825"/>
            <a:ext cx="3145536" cy="5239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Half the club rates itself 4 or 5 for selling, planning, or working events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548640" y="5532120"/>
            <a:ext cx="11091672" cy="868680"/>
          </a:xfrm>
          <a:prstGeom prst="roundRect">
            <a:avLst>
              <a:gd name="adj" fmla="val 7368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804672" y="5724144"/>
            <a:ext cx="475488" cy="475488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299" y="5847771"/>
            <a:ext cx="228234" cy="22823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463040" y="5614416"/>
            <a:ext cx="100584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board’s question isn’t whether to change — it’s which way: </a:t>
            </a:r>
            <a:r>
              <a:rPr lang="en-US" sz="120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well-spaced events, or one signature night that tells the whole Rotary story.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020F57-81B3-BB24-0704-35D782B1F2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3 · FUNDRAISING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Fundraiser ideas worth discussing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517904"/>
            <a:ext cx="5468112" cy="1481328"/>
          </a:xfrm>
          <a:prstGeom prst="roundRect">
            <a:avLst>
              <a:gd name="adj" fmla="val 4321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58368" y="1536192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768096" y="1901952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reverse raffle more fun to attend. The Roaring ’20s event was great — can we build on that?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172200" y="1517904"/>
            <a:ext cx="5468112" cy="1481328"/>
          </a:xfrm>
          <a:prstGeom prst="roundRect">
            <a:avLst>
              <a:gd name="adj" fmla="val 4321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281928" y="1536192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12" name="Text 9"/>
          <p:cNvSpPr/>
          <p:nvPr/>
        </p:nvSpPr>
        <p:spPr>
          <a:xfrm>
            <a:off x="6391656" y="1901952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big fundraiser with micro-fundraising opportunities within it — raffles, silent and live auctions — on a weeknight evening.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" y="3200400"/>
            <a:ext cx="5468112" cy="1481328"/>
          </a:xfrm>
          <a:prstGeom prst="roundRect">
            <a:avLst>
              <a:gd name="adj" fmla="val 4321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58368" y="321868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15" name="Text 12"/>
          <p:cNvSpPr/>
          <p:nvPr/>
        </p:nvSpPr>
        <p:spPr>
          <a:xfrm>
            <a:off x="768096" y="3584448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 with the reverse raffle until it really fades. It’ll take a few years to match that revenue when building something new.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72200" y="3200400"/>
            <a:ext cx="5468112" cy="1481328"/>
          </a:xfrm>
          <a:prstGeom prst="roundRect">
            <a:avLst>
              <a:gd name="adj" fmla="val 4321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281928" y="321868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18" name="Text 15"/>
          <p:cNvSpPr/>
          <p:nvPr/>
        </p:nvSpPr>
        <p:spPr>
          <a:xfrm>
            <a:off x="6391656" y="3584448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people something to do once they’re eliminated from the drawing — games, music, a silent auction — and keep people moving.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548640" y="49834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 on the idea list: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48640" y="5349240"/>
            <a:ext cx="2331720" cy="457200"/>
          </a:xfrm>
          <a:prstGeom prst="roundRect">
            <a:avLst>
              <a:gd name="adj" fmla="val 50000"/>
            </a:avLst>
          </a:prstGeom>
          <a:solidFill>
            <a:srgbClr val="EEF3FB"/>
          </a:solidFill>
          <a:ln w="12700">
            <a:solidFill>
              <a:srgbClr val="C7D4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48640" y="534924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Concert at the Pavilion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044952" y="5349240"/>
            <a:ext cx="2468880" cy="457200"/>
          </a:xfrm>
          <a:prstGeom prst="roundRect">
            <a:avLst>
              <a:gd name="adj" fmla="val 50000"/>
            </a:avLst>
          </a:prstGeom>
          <a:solidFill>
            <a:srgbClr val="EEF3FB"/>
          </a:solidFill>
          <a:ln w="12700">
            <a:solidFill>
              <a:srgbClr val="C7D4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3044952" y="53492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Bingo / pull-tab proceeds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678424" y="5349240"/>
            <a:ext cx="3520440" cy="457200"/>
          </a:xfrm>
          <a:prstGeom prst="roundRect">
            <a:avLst>
              <a:gd name="adj" fmla="val 50000"/>
            </a:avLst>
          </a:prstGeom>
          <a:solidFill>
            <a:srgbClr val="EEF3FB"/>
          </a:solidFill>
          <a:ln w="12700">
            <a:solidFill>
              <a:srgbClr val="C7D4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5678424" y="534924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sales — the peaches are missed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9363456" y="5349240"/>
            <a:ext cx="2606040" cy="457200"/>
          </a:xfrm>
          <a:prstGeom prst="roundRect">
            <a:avLst>
              <a:gd name="adj" fmla="val 50000"/>
            </a:avLst>
          </a:prstGeom>
          <a:solidFill>
            <a:srgbClr val="EEF3FB"/>
          </a:solidFill>
          <a:ln w="12700">
            <a:solidFill>
              <a:srgbClr val="C7D4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9363456" y="53492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Spotlight the causes at the event</a:t>
            </a:r>
            <a:endParaRPr lang="en-US" sz="10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2539E5-16FA-F9B3-E1BB-5C90E6395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3 · FUNDRAISING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of Gavel: share the cost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48640" y="1645920"/>
          <a:ext cx="420624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4"/>
          <p:cNvSpPr/>
          <p:nvPr/>
        </p:nvSpPr>
        <p:spPr>
          <a:xfrm>
            <a:off x="1828800" y="288036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endParaRPr lang="en-US" sz="26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prefer hybrid</a:t>
            </a:r>
            <a:endParaRPr lang="en-US" sz="2600" dirty="0"/>
          </a:p>
        </p:txBody>
      </p:sp>
      <p:sp>
        <p:nvSpPr>
          <p:cNvPr id="9" name="Shape 5"/>
          <p:cNvSpPr/>
          <p:nvPr/>
        </p:nvSpPr>
        <p:spPr>
          <a:xfrm>
            <a:off x="5257800" y="1645920"/>
            <a:ext cx="6382512" cy="2103120"/>
          </a:xfrm>
          <a:prstGeom prst="roundRect">
            <a:avLst>
              <a:gd name="adj" fmla="val 3043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5495544" y="1883664"/>
            <a:ext cx="512064" cy="512064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8681" y="2016801"/>
            <a:ext cx="245791" cy="24579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172200" y="1883664"/>
            <a:ext cx="51937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we asked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6172200" y="2231136"/>
            <a:ext cx="519379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of Gavel has been covered by club dues since attendance was low several years ago. Attendance is growing again, dues haven’t risen in years, and a nominal increase is being examined — so every expense is on the table.</a:t>
            </a:r>
            <a:endParaRPr lang="en-US" sz="1150" dirty="0"/>
          </a:p>
        </p:txBody>
      </p:sp>
      <p:sp>
        <p:nvSpPr>
          <p:cNvPr id="14" name="Shape 9"/>
          <p:cNvSpPr/>
          <p:nvPr/>
        </p:nvSpPr>
        <p:spPr>
          <a:xfrm>
            <a:off x="5257800" y="3931920"/>
            <a:ext cx="6382512" cy="1783080"/>
          </a:xfrm>
          <a:prstGeom prst="roundRect">
            <a:avLst>
              <a:gd name="adj" fmla="val 3590"/>
            </a:avLst>
          </a:prstGeom>
          <a:solidFill>
            <a:srgbClr val="FDF3DF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0"/>
          <p:cNvSpPr/>
          <p:nvPr/>
        </p:nvSpPr>
        <p:spPr>
          <a:xfrm>
            <a:off x="5513832" y="4133088"/>
            <a:ext cx="58704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read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5513832" y="4480560"/>
            <a:ext cx="587044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majority backs the hybrid model — keep some dues subsidy so everyone feels welcome, but let attendees cover part of the cost. Only 4 members want it fully attendee-paid.</a:t>
            </a:r>
            <a:endParaRPr lang="en-US" sz="11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E5F70F-6A15-F715-64E8-88B690141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WRAP-UP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keeps members in Rotary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3977640" cy="2286000"/>
          </a:xfrm>
          <a:prstGeom prst="roundRect">
            <a:avLst>
              <a:gd name="adj" fmla="val 280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49808" y="1728216"/>
            <a:ext cx="357530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of 20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749808" y="2688336"/>
            <a:ext cx="3575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named the people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749808" y="2962656"/>
            <a:ext cx="35753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Fellowship, friendship, camaraderie, “my Rotary family” — by far the most common answer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48640" y="4069080"/>
            <a:ext cx="3977640" cy="1645920"/>
          </a:xfrm>
          <a:prstGeom prst="roundRect">
            <a:avLst>
              <a:gd name="adj" fmla="val 3889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49808" y="4197096"/>
            <a:ext cx="3575304" cy="691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half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749808" y="4888382"/>
            <a:ext cx="3575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cited community impact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749808" y="5162702"/>
            <a:ext cx="3575304" cy="497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Service, local giving, “making a difference”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548640" y="5897880"/>
            <a:ext cx="3977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 mentioned: networking · weekly speakers · international reach &amp; Polio Plus · conservation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4754880" y="1600200"/>
            <a:ext cx="6885432" cy="1280160"/>
          </a:xfrm>
          <a:prstGeom prst="roundRect">
            <a:avLst>
              <a:gd name="adj" fmla="val 500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4864608" y="161848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18" name="Text 15"/>
          <p:cNvSpPr/>
          <p:nvPr/>
        </p:nvSpPr>
        <p:spPr>
          <a:xfrm>
            <a:off x="4974336" y="1984248"/>
            <a:ext cx="64465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a great group of people, who all do different great things in our group.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4754880" y="3017520"/>
            <a:ext cx="6885432" cy="1280160"/>
          </a:xfrm>
          <a:prstGeom prst="roundRect">
            <a:avLst>
              <a:gd name="adj" fmla="val 500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864608" y="303580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21" name="Text 18"/>
          <p:cNvSpPr/>
          <p:nvPr/>
        </p:nvSpPr>
        <p:spPr>
          <a:xfrm>
            <a:off x="4974336" y="3401568"/>
            <a:ext cx="64465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fellowship and community is very important to me. I trust that my Rotary family is there for me if needed.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4754880" y="4434840"/>
            <a:ext cx="6885432" cy="1280160"/>
          </a:xfrm>
          <a:prstGeom prst="roundRect">
            <a:avLst>
              <a:gd name="adj" fmla="val 500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4864608" y="445312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24" name="Text 21"/>
          <p:cNvSpPr/>
          <p:nvPr/>
        </p:nvSpPr>
        <p:spPr>
          <a:xfrm>
            <a:off x="4974336" y="4818888"/>
            <a:ext cx="64465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fellowship, the speakers, the feeling of making a difference in our local community.</a:t>
            </a:r>
            <a:endParaRPr lang="en-US" sz="11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FB924-8CD5-E6AE-6998-CBF81B65E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WRAP-UP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members asked leadership to hear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11091672" cy="1170432"/>
          </a:xfrm>
          <a:prstGeom prst="roundRect">
            <a:avLst>
              <a:gd name="adj" fmla="val 5469"/>
            </a:avLst>
          </a:prstGeom>
          <a:solidFill>
            <a:srgbClr val="F7F9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804672" y="1938528"/>
            <a:ext cx="493776" cy="493776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54" y="2066910"/>
            <a:ext cx="237012" cy="23701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1746504"/>
            <a:ext cx="3017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Celebrate what we do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617720" y="1709928"/>
            <a:ext cx="685800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 are an amazing group doing amazing things in an amazing area.” Highlight wins at meetings and educate newer members on the club’s impact.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548640" y="2852928"/>
            <a:ext cx="11091672" cy="1170432"/>
          </a:xfrm>
          <a:prstGeom prst="roundRect">
            <a:avLst>
              <a:gd name="adj" fmla="val 5469"/>
            </a:avLst>
          </a:prstGeom>
          <a:solidFill>
            <a:srgbClr val="EEF3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04672" y="3191256"/>
            <a:ext cx="493776" cy="493776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054" y="3319638"/>
            <a:ext cx="237012" cy="23701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481328" y="2999232"/>
            <a:ext cx="3017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 the club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617720" y="2962656"/>
            <a:ext cx="685800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“Set a goal of getting the club back to 100 members.” Pair recruiting with the fellowship members already love.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548640" y="4105656"/>
            <a:ext cx="11091672" cy="1170432"/>
          </a:xfrm>
          <a:prstGeom prst="roundRect">
            <a:avLst>
              <a:gd name="adj" fmla="val 5469"/>
            </a:avLst>
          </a:prstGeom>
          <a:solidFill>
            <a:srgbClr val="F7F9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804672" y="4443984"/>
            <a:ext cx="493776" cy="493776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054" y="4572366"/>
            <a:ext cx="237012" cy="23701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481328" y="4251960"/>
            <a:ext cx="3017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fundraising transparent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4617720" y="4215384"/>
            <a:ext cx="685800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clear where proceeds go. Some donors prefer local vs. international — separate campaigns can make impact easier to see.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548640" y="5358384"/>
            <a:ext cx="11091672" cy="1170432"/>
          </a:xfrm>
          <a:prstGeom prst="roundRect">
            <a:avLst>
              <a:gd name="adj" fmla="val 5469"/>
            </a:avLst>
          </a:prstGeom>
          <a:solidFill>
            <a:srgbClr val="EEF3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804672" y="5696712"/>
            <a:ext cx="493776" cy="493776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054" y="5825094"/>
            <a:ext cx="237012" cy="23701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481328" y="5504688"/>
            <a:ext cx="3017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it fun</a:t>
            </a:r>
            <a:endParaRPr lang="en-US" sz="1400" dirty="0"/>
          </a:p>
        </p:txBody>
      </p:sp>
      <p:sp>
        <p:nvSpPr>
          <p:cNvPr id="26" name="Text 19"/>
          <p:cNvSpPr/>
          <p:nvPr/>
        </p:nvSpPr>
        <p:spPr>
          <a:xfrm>
            <a:off x="4617720" y="5468112"/>
            <a:ext cx="6858000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“Keep it fun :)” — and members thanked leadership for the time it takes to run the club well.</a:t>
            </a:r>
            <a:endParaRPr lang="en-US" sz="11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D953DC-3D98-5F74-A2F7-3436F13B7C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745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DISCUSSION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we go from here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566928" cy="566928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8640" y="1600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371600" y="1536192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what works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371600" y="190195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1:00 finish, strong speakers, and Chef Mike are the foundation — keep them.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48640" y="2551176"/>
            <a:ext cx="566928" cy="566928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48640" y="255117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371600" y="2487168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program calendar around the top asks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371600" y="2852928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business &amp; economic development, plus more programs by our own members.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48640" y="3502152"/>
            <a:ext cx="566928" cy="566928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48640" y="350215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1371600" y="3438144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Double down on STRIVE and Riverside Park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1371600" y="3803904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signature causes — and create simple, low-commitment volunteer roles for youth programs.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48640" y="4453128"/>
            <a:ext cx="566928" cy="566928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548640" y="44531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1371600" y="43891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a fundraising proposal to the board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1371600" y="4754880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well-spaced events vs. one signature night — and refresh the raffle format either way.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548640" y="5404104"/>
            <a:ext cx="566928" cy="566928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48640" y="540410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25" name="Text 22"/>
          <p:cNvSpPr/>
          <p:nvPr/>
        </p:nvSpPr>
        <p:spPr>
          <a:xfrm>
            <a:off x="1371600" y="5340096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 the hybrid Change of Gavel model</a:t>
            </a:r>
            <a:endParaRPr lang="en-US" sz="1550" dirty="0"/>
          </a:p>
        </p:txBody>
      </p:sp>
      <p:sp>
        <p:nvSpPr>
          <p:cNvPr id="26" name="Text 23"/>
          <p:cNvSpPr/>
          <p:nvPr/>
        </p:nvSpPr>
        <p:spPr>
          <a:xfrm>
            <a:off x="1371600" y="5705856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 support sharing the cost — fold it into the dues conversation.</a:t>
            </a:r>
            <a:endParaRPr lang="en-US" sz="1150" dirty="0"/>
          </a:p>
        </p:txBody>
      </p:sp>
      <p:sp>
        <p:nvSpPr>
          <p:cNvPr id="27" name="Text 24"/>
          <p:cNvSpPr/>
          <p:nvPr/>
        </p:nvSpPr>
        <p:spPr>
          <a:xfrm>
            <a:off x="548640" y="6108192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8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to the 24 members who shared their voice.   </a:t>
            </a:r>
            <a:r>
              <a:rPr lang="en-US" sz="1250" b="1" i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Above Self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964C3E-CDC1-F326-895B-148610ECA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THE SURVEY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survey at a glance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2670048" cy="1920240"/>
          </a:xfrm>
          <a:prstGeom prst="roundRect">
            <a:avLst>
              <a:gd name="adj" fmla="val 3333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49808" y="1728216"/>
            <a:ext cx="2267712" cy="8065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749808" y="2534717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 responses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749808" y="2809037"/>
            <a:ext cx="2267712" cy="6565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Fielded via Google Forms in July 2026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805680" y="1600200"/>
            <a:ext cx="2670048" cy="1920240"/>
          </a:xfrm>
          <a:prstGeom prst="roundRect">
            <a:avLst>
              <a:gd name="adj" fmla="val 3333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006848" y="1728216"/>
            <a:ext cx="2267712" cy="8065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5006848" y="2534717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Survey sections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006848" y="2809037"/>
            <a:ext cx="2267712" cy="6565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Meetings &amp; programs · Causes we support · Fundraising · Wrap-up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9050020" y="1600200"/>
            <a:ext cx="2670048" cy="1920240"/>
          </a:xfrm>
          <a:prstGeom prst="roundRect">
            <a:avLst>
              <a:gd name="adj" fmla="val 3333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9251188" y="1728216"/>
            <a:ext cx="2267712" cy="8065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80+</a:t>
            </a:r>
            <a:endParaRPr lang="en-US" sz="3400" dirty="0"/>
          </a:p>
        </p:txBody>
      </p:sp>
      <p:sp>
        <p:nvSpPr>
          <p:cNvPr id="17" name="Text 14"/>
          <p:cNvSpPr/>
          <p:nvPr/>
        </p:nvSpPr>
        <p:spPr>
          <a:xfrm>
            <a:off x="9251188" y="2534717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Written comments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251188" y="2809037"/>
            <a:ext cx="2267712" cy="6565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Candid, thoughtful, and quoted throughout this deck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548640" y="3977640"/>
            <a:ext cx="11091672" cy="1737360"/>
          </a:xfrm>
          <a:prstGeom prst="roundRect">
            <a:avLst>
              <a:gd name="adj" fmla="val 3684"/>
            </a:avLst>
          </a:prstGeom>
          <a:solidFill>
            <a:srgbClr val="FDF3DF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868680" y="4343400"/>
            <a:ext cx="548640" cy="54864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26" y="4486046"/>
            <a:ext cx="263347" cy="263347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1645920" y="4224528"/>
            <a:ext cx="9692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read the numbers</a:t>
            </a:r>
            <a:endParaRPr lang="en-US" sz="1400" dirty="0"/>
          </a:p>
        </p:txBody>
      </p:sp>
      <p:sp>
        <p:nvSpPr>
          <p:cNvPr id="27" name="Text 23"/>
          <p:cNvSpPr/>
          <p:nvPr/>
        </p:nvSpPr>
        <p:spPr>
          <a:xfrm>
            <a:off x="1645920" y="4553712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Ratings use a 1–5 scale. Counts are out of 24 responses unless noted. “Check all that apply” questions sum to more than 24. Open-ended answers are summarized as themes, with direct quotes kept anonymous.</a:t>
            </a:r>
            <a:endParaRPr lang="en-US" sz="12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CA72E2-7FB9-9FE8-1FF6-611C99FD8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heard, in one slide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572768"/>
            <a:ext cx="5468112" cy="2084832"/>
          </a:xfrm>
          <a:prstGeom prst="roundRect">
            <a:avLst>
              <a:gd name="adj" fmla="val 307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86384" y="1810512"/>
            <a:ext cx="512064" cy="512064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521" y="1943649"/>
            <a:ext cx="245791" cy="24579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63040" y="1810512"/>
            <a:ext cx="43251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 are happy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1463040" y="2176272"/>
            <a:ext cx="432511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meetings average 4.5 out of 5 — every single response was a 4 or 5. Programs (4.2) and food (4.5) score nearly as high.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6172200" y="1572768"/>
            <a:ext cx="5468112" cy="2084832"/>
          </a:xfrm>
          <a:prstGeom prst="roundRect">
            <a:avLst>
              <a:gd name="adj" fmla="val 307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6409944" y="1810512"/>
            <a:ext cx="512064" cy="512064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081" y="1943649"/>
            <a:ext cx="245791" cy="24579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086600" y="1810512"/>
            <a:ext cx="43251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people are the glue</a:t>
            </a:r>
            <a:endParaRPr lang="en-US" sz="1550" dirty="0"/>
          </a:p>
        </p:txBody>
      </p:sp>
      <p:sp>
        <p:nvSpPr>
          <p:cNvPr id="16" name="Text 11"/>
          <p:cNvSpPr/>
          <p:nvPr/>
        </p:nvSpPr>
        <p:spPr>
          <a:xfrm>
            <a:off x="7086600" y="2176272"/>
            <a:ext cx="432511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Asked what keeps them in Rotary, 18 of 20 named fellowship and the people. Community impact was the close second.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548640" y="3858768"/>
            <a:ext cx="5468112" cy="2084832"/>
          </a:xfrm>
          <a:prstGeom prst="roundRect">
            <a:avLst>
              <a:gd name="adj" fmla="val 307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86384" y="4096512"/>
            <a:ext cx="512064" cy="512064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521" y="4229649"/>
            <a:ext cx="245791" cy="24579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463040" y="4096512"/>
            <a:ext cx="43251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signature causes</a:t>
            </a:r>
            <a:endParaRPr lang="en-US" sz="1550" dirty="0"/>
          </a:p>
        </p:txBody>
      </p:sp>
      <p:sp>
        <p:nvSpPr>
          <p:cNvPr id="21" name="Text 15"/>
          <p:cNvSpPr/>
          <p:nvPr/>
        </p:nvSpPr>
        <p:spPr>
          <a:xfrm>
            <a:off x="1463040" y="4462272"/>
            <a:ext cx="432511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STRIVE (100%) and Rotary Riverside Park (96%) top the importance list — and draw the most volunteer hands, too.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6172200" y="3858768"/>
            <a:ext cx="5468112" cy="2084832"/>
          </a:xfrm>
          <a:prstGeom prst="roundRect">
            <a:avLst>
              <a:gd name="adj" fmla="val 307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7"/>
          <p:cNvSpPr/>
          <p:nvPr/>
        </p:nvSpPr>
        <p:spPr>
          <a:xfrm>
            <a:off x="6409944" y="4096512"/>
            <a:ext cx="512064" cy="512064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3081" y="4229649"/>
            <a:ext cx="245791" cy="245791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086600" y="4096512"/>
            <a:ext cx="43251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Fundraising is the fix-it area</a:t>
            </a:r>
            <a:endParaRPr lang="en-US" sz="1550" dirty="0"/>
          </a:p>
        </p:txBody>
      </p:sp>
      <p:sp>
        <p:nvSpPr>
          <p:cNvPr id="26" name="Text 19"/>
          <p:cNvSpPr/>
          <p:nvPr/>
        </p:nvSpPr>
        <p:spPr>
          <a:xfrm>
            <a:off x="7086600" y="4462272"/>
            <a:ext cx="4325112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Reverse-raffle turnout dipped, blamed mostly on calendar crowding and selling fatigue. 79% favor restructuring how we fundraise.</a:t>
            </a:r>
            <a:endParaRPr lang="en-US" sz="11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F7D570-1B79-28F9-DB24-6780AEC7A1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 · MEETINGS, PROGRAMS &amp; FOOD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Satisfaction is high across the board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572768"/>
            <a:ext cx="3246120" cy="1298448"/>
          </a:xfrm>
          <a:prstGeom prst="roundRect">
            <a:avLst>
              <a:gd name="adj" fmla="val 493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49808" y="1700784"/>
            <a:ext cx="2843784" cy="545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 / 5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749808" y="2246132"/>
            <a:ext cx="2843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meetings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749808" y="2520452"/>
            <a:ext cx="2843784" cy="295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rated 4 or 5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48640" y="3054096"/>
            <a:ext cx="3246120" cy="1298448"/>
          </a:xfrm>
          <a:prstGeom prst="roundRect">
            <a:avLst>
              <a:gd name="adj" fmla="val 493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49808" y="3182112"/>
            <a:ext cx="2843784" cy="545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4.2 / 5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749808" y="3727460"/>
            <a:ext cx="2843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Programs &amp; speakers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749808" y="4001780"/>
            <a:ext cx="2843784" cy="295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 rated 4 or 5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548640" y="4535424"/>
            <a:ext cx="3246120" cy="1298448"/>
          </a:xfrm>
          <a:prstGeom prst="roundRect">
            <a:avLst>
              <a:gd name="adj" fmla="val 493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49808" y="4663440"/>
            <a:ext cx="2843784" cy="5453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 / 5</a:t>
            </a:r>
            <a:endParaRPr lang="en-US" sz="3400" dirty="0"/>
          </a:p>
        </p:txBody>
      </p:sp>
      <p:sp>
        <p:nvSpPr>
          <p:cNvPr id="17" name="Text 14"/>
          <p:cNvSpPr/>
          <p:nvPr/>
        </p:nvSpPr>
        <p:spPr>
          <a:xfrm>
            <a:off x="749808" y="5208788"/>
            <a:ext cx="2843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(Chef Mike)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749808" y="5483108"/>
            <a:ext cx="2843784" cy="295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 rated 4 or 5</a:t>
            </a:r>
            <a:endParaRPr lang="en-US" sz="1050" dirty="0"/>
          </a:p>
        </p:txBody>
      </p:sp>
      <p:graphicFrame>
        <p:nvGraphicFramePr>
          <p:cNvPr id="19" name="Chart 0"/>
          <p:cNvGraphicFramePr/>
          <p:nvPr/>
        </p:nvGraphicFramePr>
        <p:xfrm>
          <a:off x="4114800" y="1536192"/>
          <a:ext cx="749808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Shape 16"/>
          <p:cNvSpPr/>
          <p:nvPr/>
        </p:nvSpPr>
        <p:spPr>
          <a:xfrm>
            <a:off x="4114800" y="5394960"/>
            <a:ext cx="7498080" cy="777240"/>
          </a:xfrm>
          <a:prstGeom prst="roundRect">
            <a:avLst>
              <a:gd name="adj" fmla="val 8235"/>
            </a:avLst>
          </a:prstGeom>
          <a:solidFill>
            <a:srgbClr val="FDF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4343400" y="5468112"/>
            <a:ext cx="7086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Across all 72 ratings, nothing came in below a 3 — and only two 3s. </a:t>
            </a:r>
            <a:r>
              <a:rPr lang="en-US" sz="120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meeting experience is a strength to protect, not a problem to solve.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3F9115-09C3-5CE6-B55B-55591F20D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 · MEETINGS, PROGRAMS &amp; FOOD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programs members want more of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48640" y="1481328"/>
          <a:ext cx="786384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8686800" y="1600200"/>
            <a:ext cx="2953512" cy="3291840"/>
          </a:xfrm>
          <a:prstGeom prst="roundRect">
            <a:avLst>
              <a:gd name="adj" fmla="val 21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8942832" y="1847088"/>
            <a:ext cx="512064" cy="512064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5969" y="1980225"/>
            <a:ext cx="245791" cy="2457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942832" y="25146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stories, told by us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8942832" y="3017520"/>
            <a:ext cx="2468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83% want local business &amp; economic development. 71% want to hear from our own members — matching the “member spotlight” energy in the comments.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8686800" y="5029200"/>
            <a:ext cx="2953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Counts of 24 · check all that apply</a:t>
            </a:r>
            <a:endParaRPr lang="en-US" sz="9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998B86-CF4B-EFDA-6034-4D0ADA28A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 · MEETINGS, PROGRAMS &amp; FOOD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their own words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481328"/>
            <a:ext cx="457200" cy="4572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160020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43000" y="1536192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Meetings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594360" y="2048256"/>
            <a:ext cx="35021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1:00 finish — several thanked Michelle for keeping speakers on schedule</a:t>
            </a:r>
            <a:endParaRPr lang="en-US" sz="11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side conversations down while speakers present</a:t>
            </a:r>
            <a:endParaRPr lang="en-US" sz="11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Ideas: summer meetings at Riverside Park; watch room-rental cost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548640" y="3977640"/>
            <a:ext cx="3593592" cy="1645920"/>
          </a:xfrm>
          <a:prstGeom prst="roundRect">
            <a:avLst>
              <a:gd name="adj" fmla="val 3889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658368" y="399592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13" name="Text 9"/>
          <p:cNvSpPr/>
          <p:nvPr/>
        </p:nvSpPr>
        <p:spPr>
          <a:xfrm>
            <a:off x="768096" y="4361688"/>
            <a:ext cx="31546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Efficiency is preferred… it’s never a bad thing to close out a meeting early.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4297680" y="1481328"/>
            <a:ext cx="457200" cy="4572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552" y="1600200"/>
            <a:ext cx="219456" cy="2194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892040" y="1536192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4343400" y="2048256"/>
            <a:ext cx="35021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8 comments were positive — Chef Mike named and praised in half</a:t>
            </a:r>
            <a:endParaRPr lang="en-US" sz="11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Ideas: more sandwiches to trim cost; soup options in fall/winter; keep the weekly salad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4297680" y="3977640"/>
            <a:ext cx="3593592" cy="1645920"/>
          </a:xfrm>
          <a:prstGeom prst="roundRect">
            <a:avLst>
              <a:gd name="adj" fmla="val 3889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4407408" y="399592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20" name="Text 15"/>
          <p:cNvSpPr/>
          <p:nvPr/>
        </p:nvSpPr>
        <p:spPr>
          <a:xfrm>
            <a:off x="4517136" y="4361688"/>
            <a:ext cx="31546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Chef Mike does a wonderful job of variety and options.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8046720" y="1481328"/>
            <a:ext cx="457200" cy="4572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5592" y="1600200"/>
            <a:ext cx="219456" cy="21945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641080" y="1536192"/>
            <a:ext cx="2953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Programs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8092440" y="2048256"/>
            <a:ext cx="35021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programs by our own members</a:t>
            </a:r>
            <a:endParaRPr lang="en-US" sz="11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Balance nonprofit presenters who are seeking grants</a:t>
            </a:r>
            <a:endParaRPr lang="en-US" sz="115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 ideas: county, city, education, healthcare, law enforcement</a:t>
            </a:r>
            <a:endParaRPr lang="en-US" sz="1150" dirty="0"/>
          </a:p>
        </p:txBody>
      </p:sp>
      <p:sp>
        <p:nvSpPr>
          <p:cNvPr id="25" name="Shape 19"/>
          <p:cNvSpPr/>
          <p:nvPr/>
        </p:nvSpPr>
        <p:spPr>
          <a:xfrm>
            <a:off x="8046720" y="3977640"/>
            <a:ext cx="3593592" cy="1645920"/>
          </a:xfrm>
          <a:prstGeom prst="roundRect">
            <a:avLst>
              <a:gd name="adj" fmla="val 3889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0"/>
          <p:cNvSpPr/>
          <p:nvPr/>
        </p:nvSpPr>
        <p:spPr>
          <a:xfrm>
            <a:off x="8156448" y="399592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27" name="Text 21"/>
          <p:cNvSpPr/>
          <p:nvPr/>
        </p:nvSpPr>
        <p:spPr>
          <a:xfrm>
            <a:off x="8266176" y="4361688"/>
            <a:ext cx="31546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of the most impactful programs come from our members!</a:t>
            </a:r>
            <a:endParaRPr lang="en-US" sz="11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E1FEFC-6887-3693-A063-80ED45A520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· CAUSES WE SUPPORT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cause matters — two stand above the rest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48640" y="1481328"/>
          <a:ext cx="7863840" cy="47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6199632"/>
            <a:ext cx="7863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 of members rating the cause Important or Very important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8686800" y="1600200"/>
            <a:ext cx="2953512" cy="4023360"/>
          </a:xfrm>
          <a:prstGeom prst="roundRect">
            <a:avLst>
              <a:gd name="adj" fmla="val 21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8942832" y="1847088"/>
            <a:ext cx="512064" cy="512064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5969" y="1980225"/>
            <a:ext cx="245791" cy="24579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942832" y="25146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Signature commitments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8942832" y="3035808"/>
            <a:ext cx="2468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STRIVE drew 16 “very important” votes and Riverside Park 15 — far ahead of everything else.
The Easter Egg Hunt splits the room: 10 of 24 rate it somewhat or not important.</a:t>
            </a:r>
            <a:endParaRPr lang="en-US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71EE8C-A666-C933-612C-5EB877EBD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· CAUSES WE SUPPORT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members will give their time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548640" y="1481328"/>
          <a:ext cx="786384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8686800" y="1600200"/>
            <a:ext cx="2953512" cy="4023360"/>
          </a:xfrm>
          <a:prstGeom prst="roundRect">
            <a:avLst>
              <a:gd name="adj" fmla="val 21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8942832" y="1847088"/>
            <a:ext cx="512064" cy="512064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5969" y="1980225"/>
            <a:ext cx="245791" cy="2457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942832" y="25146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 follow tradition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8942832" y="3035808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79% would work at Riverside Park — our biggest volunteer magnet.
Interact, Youth Exchange and RYLA rate as important but draw few hands. Defined, low-commitment roles could close that gap.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548640" y="629107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Counts of 24 · check all that apply</a:t>
            </a:r>
            <a:endParaRPr lang="en-US" sz="9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0D637-2402-24C9-AB5D-01E47DD711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10896"/>
            <a:ext cx="11064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· CAUSES WE SUPPORT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11064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 deeply invested membership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652881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Brainerd Noon Rotary  ·  2026 Club Survey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1292840" y="65288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5B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2450592" cy="1371600"/>
          </a:xfrm>
          <a:prstGeom prst="roundRect">
            <a:avLst>
              <a:gd name="adj" fmla="val 46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49808" y="1682496"/>
            <a:ext cx="204825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91%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749808" y="225856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rung bells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749808" y="2532888"/>
            <a:ext cx="204825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Army — 20 of 22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145536" y="1554480"/>
            <a:ext cx="2450592" cy="1371600"/>
          </a:xfrm>
          <a:prstGeom prst="roundRect">
            <a:avLst>
              <a:gd name="adj" fmla="val 46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346704" y="1682496"/>
            <a:ext cx="204825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86%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3346704" y="225856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Worked at the Park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3346704" y="2532888"/>
            <a:ext cx="204825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Rotary Riverside Park — 19 of 22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5742432" y="1554480"/>
            <a:ext cx="2450592" cy="1371600"/>
          </a:xfrm>
          <a:prstGeom prst="roundRect">
            <a:avLst>
              <a:gd name="adj" fmla="val 46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943600" y="1682496"/>
            <a:ext cx="204825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73%</a:t>
            </a:r>
            <a:endParaRPr lang="en-US" sz="3400" dirty="0"/>
          </a:p>
        </p:txBody>
      </p:sp>
      <p:sp>
        <p:nvSpPr>
          <p:cNvPr id="17" name="Text 14"/>
          <p:cNvSpPr/>
          <p:nvPr/>
        </p:nvSpPr>
        <p:spPr>
          <a:xfrm>
            <a:off x="5943600" y="225856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Served on the board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5943600" y="2532888"/>
            <a:ext cx="204825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of 22 · plus 11 committee chairs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548640" y="3090672"/>
            <a:ext cx="2450592" cy="1371600"/>
          </a:xfrm>
          <a:prstGeom prst="roundRect">
            <a:avLst>
              <a:gd name="adj" fmla="val 46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749808" y="3218688"/>
            <a:ext cx="204825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32%</a:t>
            </a:r>
            <a:endParaRPr lang="en-US" sz="3400" dirty="0"/>
          </a:p>
        </p:txBody>
      </p:sp>
      <p:sp>
        <p:nvSpPr>
          <p:cNvPr id="21" name="Text 18"/>
          <p:cNvSpPr/>
          <p:nvPr/>
        </p:nvSpPr>
        <p:spPr>
          <a:xfrm>
            <a:off x="749808" y="3794760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Served as president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49808" y="4069080"/>
            <a:ext cx="204825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of 22 members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3145536" y="3090672"/>
            <a:ext cx="2450592" cy="1371600"/>
          </a:xfrm>
          <a:prstGeom prst="roundRect">
            <a:avLst>
              <a:gd name="adj" fmla="val 46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3346704" y="3218688"/>
            <a:ext cx="204825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</a:t>
            </a:r>
            <a:endParaRPr lang="en-US" sz="3400" dirty="0"/>
          </a:p>
        </p:txBody>
      </p:sp>
      <p:sp>
        <p:nvSpPr>
          <p:cNvPr id="25" name="Text 22"/>
          <p:cNvSpPr/>
          <p:nvPr/>
        </p:nvSpPr>
        <p:spPr>
          <a:xfrm>
            <a:off x="3346704" y="3794760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 Harris contributors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3346704" y="4069080"/>
            <a:ext cx="204825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Recurring RI Foundation giving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5742432" y="3090672"/>
            <a:ext cx="2450592" cy="1371600"/>
          </a:xfrm>
          <a:prstGeom prst="roundRect">
            <a:avLst>
              <a:gd name="adj" fmla="val 4667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5943600" y="3218688"/>
            <a:ext cx="2048256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3400" dirty="0"/>
          </a:p>
        </p:txBody>
      </p:sp>
      <p:sp>
        <p:nvSpPr>
          <p:cNvPr id="29" name="Text 26"/>
          <p:cNvSpPr/>
          <p:nvPr/>
        </p:nvSpPr>
        <p:spPr>
          <a:xfrm>
            <a:off x="5943600" y="3794760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our Foundation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943600" y="4069080"/>
            <a:ext cx="204825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Recurring Brainerd Rotary Foundation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8458200" y="1554480"/>
            <a:ext cx="3182112" cy="2907792"/>
          </a:xfrm>
          <a:prstGeom prst="roundRect">
            <a:avLst>
              <a:gd name="adj" fmla="val 2201"/>
            </a:avLst>
          </a:prstGeom>
          <a:solidFill>
            <a:srgbClr val="FDF3DF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8695944" y="1773936"/>
            <a:ext cx="493776" cy="493776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4326" y="1902318"/>
            <a:ext cx="237012" cy="237012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8695944" y="2414016"/>
            <a:ext cx="27066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“Focus over expansion”</a:t>
            </a:r>
            <a:endParaRPr lang="en-US" sz="1450" dirty="0"/>
          </a:p>
        </p:txBody>
      </p:sp>
      <p:sp>
        <p:nvSpPr>
          <p:cNvPr id="35" name="Text 31"/>
          <p:cNvSpPr/>
          <p:nvPr/>
        </p:nvSpPr>
        <p:spPr>
          <a:xfrm>
            <a:off x="8695944" y="2779776"/>
            <a:ext cx="270662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Asked about adding causes, most said: make the ones we have stronger. New ideas raised: a real Interact partnership, food-packing events, conservation projects, and proving Riverside Park’s impact.</a:t>
            </a:r>
            <a:endParaRPr lang="en-US" sz="1100" dirty="0"/>
          </a:p>
        </p:txBody>
      </p:sp>
      <p:sp>
        <p:nvSpPr>
          <p:cNvPr id="36" name="Shape 32"/>
          <p:cNvSpPr/>
          <p:nvPr/>
        </p:nvSpPr>
        <p:spPr>
          <a:xfrm>
            <a:off x="8458200" y="4846320"/>
            <a:ext cx="3182112" cy="1280160"/>
          </a:xfrm>
          <a:prstGeom prst="roundRect">
            <a:avLst>
              <a:gd name="adj" fmla="val 500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Text 33"/>
          <p:cNvSpPr/>
          <p:nvPr/>
        </p:nvSpPr>
        <p:spPr>
          <a:xfrm>
            <a:off x="8567928" y="486460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38" name="Text 34"/>
          <p:cNvSpPr/>
          <p:nvPr/>
        </p:nvSpPr>
        <p:spPr>
          <a:xfrm>
            <a:off x="8677656" y="5230368"/>
            <a:ext cx="2743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feel we should be focusing in on the projects we have and make them stronger.</a:t>
            </a:r>
            <a:endParaRPr lang="en-US" sz="1150" dirty="0"/>
          </a:p>
        </p:txBody>
      </p:sp>
      <p:sp>
        <p:nvSpPr>
          <p:cNvPr id="39" name="Text 35"/>
          <p:cNvSpPr/>
          <p:nvPr/>
        </p:nvSpPr>
        <p:spPr>
          <a:xfrm>
            <a:off x="548640" y="453542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Involvement question: n=22</a:t>
            </a:r>
            <a:endParaRPr lang="en-US" sz="950" dirty="0"/>
          </a:p>
        </p:txBody>
      </p:sp>
      <p:sp>
        <p:nvSpPr>
          <p:cNvPr id="40" name="Shape 36"/>
          <p:cNvSpPr/>
          <p:nvPr/>
        </p:nvSpPr>
        <p:spPr>
          <a:xfrm>
            <a:off x="548640" y="4846320"/>
            <a:ext cx="7763256" cy="1280160"/>
          </a:xfrm>
          <a:prstGeom prst="roundRect">
            <a:avLst>
              <a:gd name="adj" fmla="val 5000"/>
            </a:avLst>
          </a:prstGeom>
          <a:solidFill>
            <a:srgbClr val="EEF3FB"/>
          </a:solidFill>
          <a:ln/>
          <a:effectLst>
            <a:outerShdw blurRad="88900" dist="25400" dir="5400000" algn="bl" rotWithShape="0">
              <a:srgbClr val="93A3B8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Text 37"/>
          <p:cNvSpPr/>
          <p:nvPr/>
        </p:nvSpPr>
        <p:spPr>
          <a:xfrm>
            <a:off x="658368" y="4864608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7A8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3400" dirty="0"/>
          </a:p>
        </p:txBody>
      </p:sp>
      <p:sp>
        <p:nvSpPr>
          <p:cNvPr id="42" name="Text 38"/>
          <p:cNvSpPr/>
          <p:nvPr/>
        </p:nvSpPr>
        <p:spPr>
          <a:xfrm>
            <a:off x="768096" y="5230368"/>
            <a:ext cx="732434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212B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the Easter Egg Hunt improve our public image… or are we doing it just because we “always have”?</a:t>
            </a:r>
            <a:endParaRPr lang="en-US" sz="1150" dirty="0"/>
          </a:p>
        </p:txBody>
      </p:sp>
      <p:sp>
        <p:nvSpPr>
          <p:cNvPr id="43" name="Text 39"/>
          <p:cNvSpPr/>
          <p:nvPr/>
        </p:nvSpPr>
        <p:spPr>
          <a:xfrm>
            <a:off x="768096" y="5797296"/>
            <a:ext cx="73243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question raised for discussion</a:t>
            </a:r>
            <a:endParaRPr lang="en-US" sz="9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5857F1-CA21-5FA8-B582-392A1E887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6489" y="152400"/>
            <a:ext cx="993433" cy="558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3935A92-D836-AA41-AE4D-D888E891C4FE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18d87607-fa4a-4fc6-a8cc-cccae8e22721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2801</Words>
  <Application>Microsoft Macintosh PowerPoint</Application>
  <PresentationFormat>Widescreen</PresentationFormat>
  <Paragraphs>247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Club Survey Results</dc:title>
  <dc:subject>PptxGenJS Presentation</dc:subject>
  <dc:creator>Brainerd Noon Rotary</dc:creator>
  <cp:lastModifiedBy>Andy Rangen</cp:lastModifiedBy>
  <cp:revision>2</cp:revision>
  <dcterms:created xsi:type="dcterms:W3CDTF">2026-07-20T15:40:33Z</dcterms:created>
  <dcterms:modified xsi:type="dcterms:W3CDTF">2026-07-20T18:13:14Z</dcterms:modified>
</cp:coreProperties>
</file>